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Lexend SemiBold"/>
      <p:regular r:id="rId30"/>
      <p:bold r:id="rId31"/>
    </p:embeddedFont>
    <p:embeddedFont>
      <p:font typeface="Lato"/>
      <p:regular r:id="rId32"/>
      <p:bold r:id="rId33"/>
      <p:italic r:id="rId34"/>
      <p:boldItalic r:id="rId35"/>
    </p:embeddedFont>
    <p:embeddedFont>
      <p:font typeface="Comfortaa Medium"/>
      <p:regular r:id="rId36"/>
      <p:bold r:id="rId37"/>
    </p:embeddedFont>
    <p:embeddedFont>
      <p:font typeface="Comfortaa"/>
      <p:regular r:id="rId38"/>
      <p:bold r:id="rId39"/>
    </p:embeddedFont>
    <p:embeddedFont>
      <p:font typeface="Lexend Black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exendBlack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regular.fntdata"/><Relationship Id="rId25" Type="http://schemas.openxmlformats.org/officeDocument/2006/relationships/slide" Target="slides/slide20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exendSemiBold-bold.fntdata"/><Relationship Id="rId30" Type="http://schemas.openxmlformats.org/officeDocument/2006/relationships/font" Target="fonts/LexendSemiBold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37" Type="http://schemas.openxmlformats.org/officeDocument/2006/relationships/font" Target="fonts/ComfortaaMedium-bold.fntdata"/><Relationship Id="rId14" Type="http://schemas.openxmlformats.org/officeDocument/2006/relationships/slide" Target="slides/slide9.xml"/><Relationship Id="rId36" Type="http://schemas.openxmlformats.org/officeDocument/2006/relationships/font" Target="fonts/ComfortaaMedium-regular.fntdata"/><Relationship Id="rId17" Type="http://schemas.openxmlformats.org/officeDocument/2006/relationships/slide" Target="slides/slide12.xml"/><Relationship Id="rId39" Type="http://schemas.openxmlformats.org/officeDocument/2006/relationships/font" Target="fonts/Comfortaa-bold.fntdata"/><Relationship Id="rId16" Type="http://schemas.openxmlformats.org/officeDocument/2006/relationships/slide" Target="slides/slide11.xml"/><Relationship Id="rId38" Type="http://schemas.openxmlformats.org/officeDocument/2006/relationships/font" Target="fonts/Comfortaa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6874f3ea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6874f3ea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a9a5cd237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a9a5cd237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a9a5cd237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a9a5cd237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a9eea5e5c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a9eea5e5c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b4adab94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b4adab94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b4adab94c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b4adab94c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a9eea5e5c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a9eea5e5c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f0c2fcc29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f0c2fcc29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a9eea5e5c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a9eea5e5c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a9eea5e5c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a9eea5e5c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cb9a0b074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cb9a0b074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b70dfbc79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b70dfbc79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b70dfbc79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b70dfbc79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b9a0b0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b9a0b0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a9a5cd23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a9a5cd23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a9eea5e5c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a9eea5e5c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a9a5cd237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a9a5cd237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ocs.google.com/document/d/1AHnc5lvVJ8UnZpvDDq8v4yKy5JA-Eq3R81MWIMPx7_E/edit?usp=sharing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gif"/><Relationship Id="rId4" Type="http://schemas.openxmlformats.org/officeDocument/2006/relationships/hyperlink" Target="https://docs.google.com/spreadsheets/d/1dIbOZeXjQyoLh3JodiFN7BLuKm1bXj-ctDZxc4cTaxQ/edit?usp=sharin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0428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93475" y="858600"/>
            <a:ext cx="5721000" cy="23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5200">
                <a:latin typeface="Lexend Black"/>
                <a:ea typeface="Lexend Black"/>
                <a:cs typeface="Lexend Black"/>
                <a:sym typeface="Lexend Black"/>
              </a:rPr>
              <a:t>z</a:t>
            </a:r>
            <a:r>
              <a:rPr b="0" i="1" lang="en" sz="5200">
                <a:latin typeface="Lexend Black"/>
                <a:ea typeface="Lexend Black"/>
                <a:cs typeface="Lexend Black"/>
                <a:sym typeface="Lexend Black"/>
              </a:rPr>
              <a:t>omato</a:t>
            </a:r>
            <a:r>
              <a:rPr i="1" lang="en" sz="5200"/>
              <a:t> </a:t>
            </a:r>
            <a:endParaRPr i="1" sz="5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400">
                <a:solidFill>
                  <a:srgbClr val="F3F3F3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Project Presentation</a:t>
            </a:r>
            <a:endParaRPr b="0" sz="4400">
              <a:solidFill>
                <a:srgbClr val="F3F3F3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cxnSp>
        <p:nvCxnSpPr>
          <p:cNvPr id="73" name="Google Shape;73;p13"/>
          <p:cNvCxnSpPr/>
          <p:nvPr/>
        </p:nvCxnSpPr>
        <p:spPr>
          <a:xfrm>
            <a:off x="4500" y="4734625"/>
            <a:ext cx="9135000" cy="0"/>
          </a:xfrm>
          <a:prstGeom prst="straightConnector1">
            <a:avLst/>
          </a:prstGeom>
          <a:noFill/>
          <a:ln cap="flat" cmpd="sng" w="76200">
            <a:solidFill>
              <a:srgbClr val="26262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13"/>
          <p:cNvSpPr txBox="1"/>
          <p:nvPr/>
        </p:nvSpPr>
        <p:spPr>
          <a:xfrm>
            <a:off x="4500" y="4242025"/>
            <a:ext cx="182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rPr>
              <a:t>by </a:t>
            </a:r>
            <a:r>
              <a:rPr i="1" lang="en" sz="160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rPr>
              <a:t>Yash Kumar</a:t>
            </a:r>
            <a:endParaRPr i="1" sz="1600">
              <a:solidFill>
                <a:srgbClr val="F3F3F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5" name="Google Shape;75;p13"/>
          <p:cNvSpPr/>
          <p:nvPr/>
        </p:nvSpPr>
        <p:spPr>
          <a:xfrm>
            <a:off x="0" y="4630100"/>
            <a:ext cx="9144000" cy="1044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/>
          <p:nvPr/>
        </p:nvSpPr>
        <p:spPr>
          <a:xfrm>
            <a:off x="8574425" y="2850"/>
            <a:ext cx="105300" cy="5137800"/>
          </a:xfrm>
          <a:prstGeom prst="rect">
            <a:avLst/>
          </a:prstGeom>
          <a:solidFill>
            <a:srgbClr val="EE04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22"/>
          <p:cNvSpPr txBox="1"/>
          <p:nvPr/>
        </p:nvSpPr>
        <p:spPr>
          <a:xfrm>
            <a:off x="0" y="4280375"/>
            <a:ext cx="63744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Comfortaa"/>
              <a:buChar char="●"/>
            </a:pPr>
            <a:r>
              <a:rPr lang="en" sz="120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rPr>
              <a:t>We have some main global data like total cities, cuisines &amp; rating.</a:t>
            </a:r>
            <a:br>
              <a:rPr lang="en" sz="120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sz="1200">
              <a:solidFill>
                <a:srgbClr val="F3F3F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Comfortaa"/>
              <a:buChar char="●"/>
            </a:pPr>
            <a:r>
              <a:rPr lang="en" sz="120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rPr>
              <a:t>Indonesia has </a:t>
            </a:r>
            <a:r>
              <a:rPr lang="en" sz="120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rPr>
              <a:t>highest</a:t>
            </a:r>
            <a:r>
              <a:rPr lang="en" sz="120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rPr>
              <a:t> amount (19%) of </a:t>
            </a:r>
            <a:r>
              <a:rPr lang="en" sz="120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rPr>
              <a:t>average</a:t>
            </a:r>
            <a:r>
              <a:rPr lang="en" sz="120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rPr>
              <a:t> active voters share.</a:t>
            </a:r>
            <a:endParaRPr b="1" sz="9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82508"/>
            <a:ext cx="7425251" cy="2532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 rotWithShape="1">
          <a:blip r:embed="rId4">
            <a:alphaModFix/>
          </a:blip>
          <a:srcRect b="71202" l="63071" r="2955" t="0"/>
          <a:stretch/>
        </p:blipFill>
        <p:spPr>
          <a:xfrm>
            <a:off x="0" y="0"/>
            <a:ext cx="2496125" cy="1738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 rotWithShape="1">
          <a:blip r:embed="rId4">
            <a:alphaModFix/>
          </a:blip>
          <a:srcRect b="37390" l="63720" r="2306" t="35006"/>
          <a:stretch/>
        </p:blipFill>
        <p:spPr>
          <a:xfrm>
            <a:off x="2496125" y="-25"/>
            <a:ext cx="2496100" cy="173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 rotWithShape="1">
          <a:blip r:embed="rId4">
            <a:alphaModFix/>
          </a:blip>
          <a:srcRect b="3058" l="63919" r="2966" t="68143"/>
          <a:stretch/>
        </p:blipFill>
        <p:spPr>
          <a:xfrm>
            <a:off x="4992250" y="0"/>
            <a:ext cx="2432989" cy="173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"/>
          <p:cNvPicPr preferRelativeResize="0"/>
          <p:nvPr/>
        </p:nvPicPr>
        <p:blipFill rotWithShape="1">
          <a:blip r:embed="rId3">
            <a:alphaModFix/>
          </a:blip>
          <a:srcRect b="2936" l="0" r="6768" t="3831"/>
          <a:stretch/>
        </p:blipFill>
        <p:spPr>
          <a:xfrm>
            <a:off x="0" y="0"/>
            <a:ext cx="5717399" cy="327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/>
          <p:nvPr/>
        </p:nvSpPr>
        <p:spPr>
          <a:xfrm>
            <a:off x="8574425" y="2850"/>
            <a:ext cx="105300" cy="5137800"/>
          </a:xfrm>
          <a:prstGeom prst="rect">
            <a:avLst/>
          </a:prstGeom>
          <a:solidFill>
            <a:srgbClr val="EE04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23"/>
          <p:cNvSpPr txBox="1"/>
          <p:nvPr/>
        </p:nvSpPr>
        <p:spPr>
          <a:xfrm>
            <a:off x="6275525" y="4367400"/>
            <a:ext cx="22989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rPr>
              <a:t>All pivot tables and charts can be accessed in sheet.</a:t>
            </a:r>
            <a:br>
              <a:rPr lang="en" sz="120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i="1" lang="en" sz="800">
                <a:solidFill>
                  <a:srgbClr val="EFEFEF"/>
                </a:solidFill>
                <a:latin typeface="Comfortaa"/>
                <a:ea typeface="Comfortaa"/>
                <a:cs typeface="Comfortaa"/>
                <a:sym typeface="Comfortaa"/>
              </a:rPr>
              <a:t>and also they are </a:t>
            </a:r>
            <a:r>
              <a:rPr i="1" lang="en" sz="800">
                <a:solidFill>
                  <a:srgbClr val="EFEFEF"/>
                </a:solidFill>
                <a:latin typeface="Comfortaa"/>
                <a:ea typeface="Comfortaa"/>
                <a:cs typeface="Comfortaa"/>
                <a:sym typeface="Comfortaa"/>
              </a:rPr>
              <a:t>colorful</a:t>
            </a:r>
            <a:r>
              <a:rPr i="1" lang="en" sz="80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i="1" lang="en" sz="80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lang="en" sz="90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rPr>
              <a:t>:)</a:t>
            </a:r>
            <a:endParaRPr b="1" sz="9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8" name="Google Shape;148;p23"/>
          <p:cNvPicPr preferRelativeResize="0"/>
          <p:nvPr/>
        </p:nvPicPr>
        <p:blipFill rotWithShape="1">
          <a:blip r:embed="rId4">
            <a:alphaModFix/>
          </a:blip>
          <a:srcRect b="10039" l="4926" r="1589" t="23778"/>
          <a:stretch/>
        </p:blipFill>
        <p:spPr>
          <a:xfrm>
            <a:off x="5700900" y="2075575"/>
            <a:ext cx="2873525" cy="161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00" y="2075575"/>
            <a:ext cx="5684401" cy="3037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 rotWithShape="1">
          <a:blip r:embed="rId6">
            <a:alphaModFix/>
          </a:blip>
          <a:srcRect b="0" l="7345" r="21062" t="0"/>
          <a:stretch/>
        </p:blipFill>
        <p:spPr>
          <a:xfrm>
            <a:off x="5480650" y="2850"/>
            <a:ext cx="3093774" cy="207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485500" y="482725"/>
            <a:ext cx="4372500" cy="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Comfortaa"/>
                <a:ea typeface="Comfortaa"/>
                <a:cs typeface="Comfortaa"/>
                <a:sym typeface="Comfortaa"/>
              </a:rPr>
              <a:t>Dressing</a:t>
            </a:r>
            <a:r>
              <a:rPr lang="en" sz="3400">
                <a:latin typeface="Comfortaa"/>
                <a:ea typeface="Comfortaa"/>
                <a:cs typeface="Comfortaa"/>
                <a:sym typeface="Comfortaa"/>
              </a:rPr>
              <a:t> the Dish</a:t>
            </a:r>
            <a:endParaRPr/>
          </a:p>
        </p:txBody>
      </p:sp>
      <p:sp>
        <p:nvSpPr>
          <p:cNvPr id="156" name="Google Shape;156;p24"/>
          <p:cNvSpPr txBox="1"/>
          <p:nvPr/>
        </p:nvSpPr>
        <p:spPr>
          <a:xfrm>
            <a:off x="485500" y="1316125"/>
            <a:ext cx="7437600" cy="1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It is finally the time when you dress up the dish and present to customer.</a:t>
            </a:r>
            <a:endParaRPr sz="1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It’s the live </a:t>
            </a:r>
            <a:r>
              <a:rPr lang="en" sz="1500">
                <a:solidFill>
                  <a:srgbClr val="EE0448"/>
                </a:solidFill>
                <a:latin typeface="Comfortaa"/>
                <a:ea typeface="Comfortaa"/>
                <a:cs typeface="Comfortaa"/>
                <a:sym typeface="Comfortaa"/>
              </a:rPr>
              <a:t>Summary of the dataset</a:t>
            </a:r>
            <a:r>
              <a:rPr lang="en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in more visualising way for getting the </a:t>
            </a:r>
            <a:r>
              <a:rPr lang="en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gist</a:t>
            </a:r>
            <a:r>
              <a:rPr lang="en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of our data.</a:t>
            </a:r>
            <a:endParaRPr sz="1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7" name="Google Shape;157;p24"/>
          <p:cNvSpPr txBox="1"/>
          <p:nvPr/>
        </p:nvSpPr>
        <p:spPr>
          <a:xfrm>
            <a:off x="485500" y="3035400"/>
            <a:ext cx="4657800" cy="1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Char char="❖"/>
            </a:pPr>
            <a:r>
              <a:rPr lang="en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Created Dashboard</a:t>
            </a:r>
            <a:br>
              <a:rPr lang="en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000"/>
              <a:buFont typeface="Comfortaa"/>
              <a:buChar char="●"/>
            </a:pPr>
            <a:r>
              <a:rPr lang="en" sz="1000">
                <a:solidFill>
                  <a:srgbClr val="EFEFEF"/>
                </a:solidFill>
                <a:latin typeface="Comfortaa"/>
                <a:ea typeface="Comfortaa"/>
                <a:cs typeface="Comfortaa"/>
                <a:sym typeface="Comfortaa"/>
              </a:rPr>
              <a:t>Presented the summarised information in organised manner.</a:t>
            </a:r>
            <a:endParaRPr sz="1000">
              <a:solidFill>
                <a:srgbClr val="EFEFE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000"/>
              <a:buFont typeface="Comfortaa"/>
              <a:buChar char="●"/>
            </a:pPr>
            <a:r>
              <a:rPr lang="en" sz="1000">
                <a:solidFill>
                  <a:srgbClr val="EFEFEF"/>
                </a:solidFill>
                <a:latin typeface="Comfortaa"/>
                <a:ea typeface="Comfortaa"/>
                <a:cs typeface="Comfortaa"/>
                <a:sym typeface="Comfortaa"/>
              </a:rPr>
              <a:t>Made it Interactive using pivot tables.</a:t>
            </a:r>
            <a:endParaRPr sz="1000">
              <a:solidFill>
                <a:srgbClr val="EFEFE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000"/>
              <a:buFont typeface="Comfortaa"/>
              <a:buChar char="●"/>
            </a:pPr>
            <a:r>
              <a:rPr lang="en" sz="1000">
                <a:solidFill>
                  <a:srgbClr val="EFEFEF"/>
                </a:solidFill>
                <a:latin typeface="Comfortaa"/>
                <a:ea typeface="Comfortaa"/>
                <a:cs typeface="Comfortaa"/>
                <a:sym typeface="Comfortaa"/>
              </a:rPr>
              <a:t>Formatted for better readability &amp; </a:t>
            </a:r>
            <a:r>
              <a:rPr lang="en" sz="1000">
                <a:solidFill>
                  <a:srgbClr val="EFEFEF"/>
                </a:solidFill>
                <a:latin typeface="Comfortaa"/>
                <a:ea typeface="Comfortaa"/>
                <a:cs typeface="Comfortaa"/>
                <a:sym typeface="Comfortaa"/>
              </a:rPr>
              <a:t>understanding.</a:t>
            </a:r>
            <a:endParaRPr sz="1000">
              <a:solidFill>
                <a:srgbClr val="EFEFE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000"/>
              <a:buFont typeface="Comfortaa"/>
              <a:buChar char="●"/>
            </a:pPr>
            <a:r>
              <a:rPr lang="en" sz="1000">
                <a:solidFill>
                  <a:srgbClr val="EFEFEF"/>
                </a:solidFill>
                <a:latin typeface="Comfortaa"/>
                <a:ea typeface="Comfortaa"/>
                <a:cs typeface="Comfortaa"/>
                <a:sym typeface="Comfortaa"/>
              </a:rPr>
              <a:t>Formatted while keeping </a:t>
            </a:r>
            <a:r>
              <a:rPr lang="en" sz="1000">
                <a:solidFill>
                  <a:srgbClr val="EE0448"/>
                </a:solidFill>
                <a:latin typeface="Comfortaa"/>
                <a:ea typeface="Comfortaa"/>
                <a:cs typeface="Comfortaa"/>
                <a:sym typeface="Comfortaa"/>
              </a:rPr>
              <a:t>theme</a:t>
            </a:r>
            <a:r>
              <a:rPr lang="en" sz="1000">
                <a:solidFill>
                  <a:srgbClr val="EFEFEF"/>
                </a:solidFill>
                <a:latin typeface="Comfortaa"/>
                <a:ea typeface="Comfortaa"/>
                <a:cs typeface="Comfortaa"/>
                <a:sym typeface="Comfortaa"/>
              </a:rPr>
              <a:t> of project intact and </a:t>
            </a:r>
            <a:r>
              <a:rPr lang="en" sz="1000">
                <a:solidFill>
                  <a:srgbClr val="EFEFEF"/>
                </a:solidFill>
                <a:latin typeface="Comfortaa"/>
                <a:ea typeface="Comfortaa"/>
                <a:cs typeface="Comfortaa"/>
                <a:sym typeface="Comfortaa"/>
              </a:rPr>
              <a:t>appealing.</a:t>
            </a:r>
            <a:endParaRPr sz="1000">
              <a:solidFill>
                <a:srgbClr val="EFEFE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8" name="Google Shape;158;p24"/>
          <p:cNvPicPr preferRelativeResize="0"/>
          <p:nvPr/>
        </p:nvPicPr>
        <p:blipFill rotWithShape="1">
          <a:blip r:embed="rId3">
            <a:alphaModFix amt="70000"/>
          </a:blip>
          <a:srcRect b="0" l="18883" r="0" t="0"/>
          <a:stretch/>
        </p:blipFill>
        <p:spPr>
          <a:xfrm>
            <a:off x="6285225" y="3035400"/>
            <a:ext cx="2858772" cy="212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/>
        </p:nvSpPr>
        <p:spPr>
          <a:xfrm>
            <a:off x="6939100" y="3725100"/>
            <a:ext cx="2205000" cy="14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rPr>
              <a:t>Dashboard is Interactive using pivot tables.</a:t>
            </a:r>
            <a:endParaRPr sz="1100">
              <a:solidFill>
                <a:srgbClr val="F3F3F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rPr>
              <a:t>There’s more of it in sheet.</a:t>
            </a:r>
            <a:endParaRPr sz="1100">
              <a:solidFill>
                <a:srgbClr val="F3F3F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3F3F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rPr>
              <a:t>So that you don’t miss out on neither any data info nor your food.</a:t>
            </a:r>
            <a:r>
              <a:rPr lang="en" sz="100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rPr>
              <a:t>  </a:t>
            </a:r>
            <a:endParaRPr sz="1000">
              <a:solidFill>
                <a:srgbClr val="F3F3F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50" y="0"/>
            <a:ext cx="6824150" cy="28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50" y="2800675"/>
            <a:ext cx="6824151" cy="234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493900" y="558375"/>
            <a:ext cx="4929300" cy="7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Statistical Insights</a:t>
            </a:r>
            <a:endParaRPr sz="5200">
              <a:solidFill>
                <a:srgbClr val="262626"/>
              </a:solidFill>
            </a:endParaRPr>
          </a:p>
        </p:txBody>
      </p:sp>
      <p:sp>
        <p:nvSpPr>
          <p:cNvPr id="171" name="Google Shape;171;p26"/>
          <p:cNvSpPr txBox="1"/>
          <p:nvPr/>
        </p:nvSpPr>
        <p:spPr>
          <a:xfrm>
            <a:off x="493900" y="1632700"/>
            <a:ext cx="5569800" cy="26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omfortaa"/>
              <a:buChar char="❖"/>
            </a:pPr>
            <a:r>
              <a:rPr lang="en" sz="16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Total Restaurants worldwide: </a:t>
            </a:r>
            <a:r>
              <a:rPr b="1" lang="en" sz="16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9551</a:t>
            </a:r>
            <a:br>
              <a:rPr lang="en" sz="16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sz="16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omfortaa"/>
              <a:buChar char="❖"/>
            </a:pPr>
            <a:r>
              <a:rPr lang="en" sz="16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Total Countries Service: </a:t>
            </a:r>
            <a:r>
              <a:rPr b="1" lang="en" sz="16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15</a:t>
            </a:r>
            <a:br>
              <a:rPr b="1" lang="en" sz="16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1" sz="16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omfortaa"/>
              <a:buChar char="❖"/>
            </a:pPr>
            <a:r>
              <a:rPr lang="en" sz="16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Total Cities Service: </a:t>
            </a:r>
            <a:r>
              <a:rPr b="1" lang="en" sz="16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141</a:t>
            </a:r>
            <a:br>
              <a:rPr b="1" lang="en" sz="16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1" sz="16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omfortaa"/>
              <a:buChar char="❖"/>
            </a:pPr>
            <a:r>
              <a:rPr lang="en" sz="16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Distinct Cuisines: </a:t>
            </a:r>
            <a:r>
              <a:rPr b="1" lang="en" sz="16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120</a:t>
            </a:r>
            <a:br>
              <a:rPr b="1" lang="en" sz="16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1" sz="16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omfortaa"/>
              <a:buChar char="❖"/>
            </a:pPr>
            <a:r>
              <a:rPr lang="en" sz="16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Global Average Rating: </a:t>
            </a:r>
            <a:r>
              <a:rPr b="1" lang="en" sz="16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2.89</a:t>
            </a:r>
            <a:endParaRPr b="1" sz="16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6564250" y="2799025"/>
            <a:ext cx="2579750" cy="234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493900" y="414725"/>
            <a:ext cx="3204000" cy="7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Key Insights</a:t>
            </a:r>
            <a:endParaRPr sz="5200">
              <a:solidFill>
                <a:srgbClr val="262626"/>
              </a:solidFill>
            </a:endParaRPr>
          </a:p>
        </p:txBody>
      </p:sp>
      <p:sp>
        <p:nvSpPr>
          <p:cNvPr id="178" name="Google Shape;178;p27"/>
          <p:cNvSpPr txBox="1"/>
          <p:nvPr/>
        </p:nvSpPr>
        <p:spPr>
          <a:xfrm>
            <a:off x="493900" y="1191125"/>
            <a:ext cx="8511600" cy="38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mfortaa"/>
              <a:buChar char="❖"/>
            </a:pPr>
            <a:r>
              <a:rPr lang="en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Country with most restaurants:</a:t>
            </a:r>
            <a:r>
              <a:rPr lang="en" sz="15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  </a:t>
            </a:r>
            <a:r>
              <a:rPr b="1" lang="en" sz="15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India</a:t>
            </a:r>
            <a:br>
              <a:rPr lang="en" sz="16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 sz="10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India has total of </a:t>
            </a:r>
            <a:r>
              <a:rPr b="1" lang="en" sz="10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8652</a:t>
            </a:r>
            <a:r>
              <a:rPr lang="en" sz="10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 restaurants that takes </a:t>
            </a:r>
            <a:r>
              <a:rPr b="1" lang="en" sz="10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48%</a:t>
            </a:r>
            <a:r>
              <a:rPr lang="en" sz="10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 of total portion globally.</a:t>
            </a:r>
            <a:br>
              <a:rPr lang="en" sz="16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sz="16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mfortaa"/>
              <a:buChar char="❖"/>
            </a:pPr>
            <a:r>
              <a:rPr lang="en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Country with most no. of voters:</a:t>
            </a:r>
            <a:r>
              <a:rPr lang="en" sz="15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  </a:t>
            </a:r>
            <a:r>
              <a:rPr b="1" lang="en" sz="15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Indonesia</a:t>
            </a:r>
            <a:endParaRPr b="1" sz="15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Indonesia’s average votes is </a:t>
            </a:r>
            <a:r>
              <a:rPr b="1" lang="en" sz="10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772</a:t>
            </a:r>
            <a:r>
              <a:rPr lang="en" sz="10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 which makes up </a:t>
            </a:r>
            <a:r>
              <a:rPr b="1" lang="en" sz="10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19%</a:t>
            </a:r>
            <a:r>
              <a:rPr lang="en" sz="10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 of total portion globally.</a:t>
            </a:r>
            <a:br>
              <a:rPr b="1" lang="en" sz="16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1" sz="16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mfortaa"/>
              <a:buChar char="❖"/>
            </a:pPr>
            <a:r>
              <a:rPr lang="en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Country with highest rating:</a:t>
            </a:r>
            <a:r>
              <a:rPr lang="en" sz="15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  </a:t>
            </a:r>
            <a:r>
              <a:rPr b="1" lang="en" sz="15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Philippines</a:t>
            </a:r>
            <a:br>
              <a:rPr b="1" lang="en" sz="16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en" sz="16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                                             </a:t>
            </a:r>
            <a:r>
              <a:rPr lang="en" sz="10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Rating: </a:t>
            </a:r>
            <a:r>
              <a:rPr b="1" lang="en" sz="10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4.47</a:t>
            </a:r>
            <a:endParaRPr sz="10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mfortaa"/>
              <a:buChar char="❖"/>
            </a:pPr>
            <a:r>
              <a:rPr lang="en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Country with lowest rating:</a:t>
            </a:r>
            <a:r>
              <a:rPr lang="en" sz="15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  </a:t>
            </a:r>
            <a:r>
              <a:rPr b="1" lang="en" sz="15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India</a:t>
            </a:r>
            <a:br>
              <a:rPr b="1" lang="en" sz="16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en" sz="16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                                           </a:t>
            </a:r>
            <a:r>
              <a:rPr lang="en" sz="10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Rating: </a:t>
            </a:r>
            <a:r>
              <a:rPr b="1" lang="en" sz="10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2.77</a:t>
            </a:r>
            <a:endParaRPr b="1" sz="16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mfortaa"/>
              <a:buChar char="❖"/>
            </a:pPr>
            <a:r>
              <a:rPr lang="en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Highly Expensive countries:</a:t>
            </a:r>
            <a:r>
              <a:rPr lang="en" sz="15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  </a:t>
            </a:r>
            <a:r>
              <a:rPr b="1" lang="en" sz="15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Indonesia </a:t>
            </a:r>
            <a:r>
              <a:rPr lang="en" sz="15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&amp;</a:t>
            </a:r>
            <a:r>
              <a:rPr b="1" lang="en" sz="15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 Singapore</a:t>
            </a:r>
            <a:endParaRPr b="1" sz="15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Average</a:t>
            </a:r>
            <a:r>
              <a:rPr lang="en" sz="10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 Cost of two in </a:t>
            </a:r>
            <a:r>
              <a:rPr b="1" lang="en" sz="10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Indonesia:</a:t>
            </a:r>
            <a:r>
              <a:rPr lang="en" sz="10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 &gt; </a:t>
            </a:r>
            <a:r>
              <a:rPr b="1" lang="en" sz="10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16K</a:t>
            </a:r>
            <a:r>
              <a:rPr lang="en" sz="10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, </a:t>
            </a:r>
            <a:r>
              <a:rPr b="1" lang="en" sz="10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Singapore:</a:t>
            </a:r>
            <a:r>
              <a:rPr lang="en" sz="10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 &gt; </a:t>
            </a:r>
            <a:r>
              <a:rPr b="1" lang="en" sz="10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8K</a:t>
            </a:r>
            <a:r>
              <a:rPr lang="en" sz="10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, </a:t>
            </a:r>
            <a:r>
              <a:rPr b="1" lang="en" sz="10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Others:</a:t>
            </a:r>
            <a:r>
              <a:rPr lang="en" sz="10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 &lt; </a:t>
            </a:r>
            <a:r>
              <a:rPr b="1" lang="en" sz="10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4K</a:t>
            </a:r>
            <a:endParaRPr b="1" sz="10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mfortaa"/>
              <a:buChar char="❖"/>
            </a:pPr>
            <a:r>
              <a:rPr lang="en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Most Affordable countries:</a:t>
            </a:r>
            <a:r>
              <a:rPr lang="en" sz="15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  </a:t>
            </a:r>
            <a:r>
              <a:rPr b="1" lang="en" sz="15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India </a:t>
            </a:r>
            <a:r>
              <a:rPr lang="en" sz="15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&amp;</a:t>
            </a:r>
            <a:r>
              <a:rPr b="1" lang="en" sz="15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 Turkey</a:t>
            </a:r>
            <a:endParaRPr b="1" sz="15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Average</a:t>
            </a:r>
            <a:r>
              <a:rPr lang="en" sz="10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 Cost of two in </a:t>
            </a:r>
            <a:r>
              <a:rPr b="1" lang="en" sz="10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India:</a:t>
            </a:r>
            <a:r>
              <a:rPr lang="en" sz="10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 &lt; </a:t>
            </a:r>
            <a:r>
              <a:rPr b="1" lang="en" sz="10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700</a:t>
            </a:r>
            <a:r>
              <a:rPr lang="en" sz="10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, </a:t>
            </a:r>
            <a:r>
              <a:rPr b="1" lang="en" sz="10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Turkey:</a:t>
            </a:r>
            <a:r>
              <a:rPr lang="en" sz="10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 &lt; </a:t>
            </a:r>
            <a:r>
              <a:rPr b="1" lang="en" sz="10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600</a:t>
            </a:r>
            <a:r>
              <a:rPr lang="en" sz="10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, </a:t>
            </a:r>
            <a:r>
              <a:rPr b="1" lang="en" sz="10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Others:</a:t>
            </a:r>
            <a:r>
              <a:rPr lang="en" sz="10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 &gt; </a:t>
            </a:r>
            <a:r>
              <a:rPr b="1" lang="en" sz="10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1K</a:t>
            </a:r>
            <a:endParaRPr b="1" sz="16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9" name="Google Shape;179;p27"/>
          <p:cNvSpPr txBox="1"/>
          <p:nvPr/>
        </p:nvSpPr>
        <p:spPr>
          <a:xfrm>
            <a:off x="7146100" y="698525"/>
            <a:ext cx="185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All Currency values are in Indian Rupees (INR)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6559325" y="2794550"/>
            <a:ext cx="2584675" cy="2348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514225" y="635950"/>
            <a:ext cx="4372500" cy="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Comfortaa"/>
                <a:ea typeface="Comfortaa"/>
                <a:cs typeface="Comfortaa"/>
                <a:sym typeface="Comfortaa"/>
              </a:rPr>
              <a:t>Written </a:t>
            </a:r>
            <a:r>
              <a:rPr lang="en" sz="3400">
                <a:latin typeface="Comfortaa"/>
                <a:ea typeface="Comfortaa"/>
                <a:cs typeface="Comfortaa"/>
                <a:sym typeface="Comfortaa"/>
              </a:rPr>
              <a:t>Wrap Up</a:t>
            </a:r>
            <a:endParaRPr/>
          </a:p>
        </p:txBody>
      </p:sp>
      <p:sp>
        <p:nvSpPr>
          <p:cNvPr id="186" name="Google Shape;186;p28"/>
          <p:cNvSpPr txBox="1"/>
          <p:nvPr>
            <p:ph type="title"/>
          </p:nvPr>
        </p:nvSpPr>
        <p:spPr>
          <a:xfrm>
            <a:off x="514225" y="2629225"/>
            <a:ext cx="4372500" cy="158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Char char="❖"/>
            </a:pPr>
            <a:r>
              <a:rPr b="0" lang="en" sz="1600">
                <a:latin typeface="Comfortaa"/>
                <a:ea typeface="Comfortaa"/>
                <a:cs typeface="Comfortaa"/>
                <a:sym typeface="Comfortaa"/>
              </a:rPr>
              <a:t>Created the Doc file</a:t>
            </a:r>
            <a:br>
              <a:rPr b="0" lang="en" sz="1600">
                <a:latin typeface="Comfortaa"/>
                <a:ea typeface="Comfortaa"/>
                <a:cs typeface="Comfortaa"/>
                <a:sym typeface="Comfortaa"/>
              </a:rPr>
            </a:br>
            <a:r>
              <a:rPr b="0" lang="en" sz="1000">
                <a:solidFill>
                  <a:srgbClr val="EFEFEF"/>
                </a:solidFill>
                <a:latin typeface="Comfortaa"/>
                <a:ea typeface="Comfortaa"/>
                <a:cs typeface="Comfortaa"/>
                <a:sym typeface="Comfortaa"/>
              </a:rPr>
              <a:t>Word file with all the Objective &amp; Subjective problems and its suitable answers with proper </a:t>
            </a:r>
            <a:r>
              <a:rPr b="0" lang="en" sz="1000">
                <a:solidFill>
                  <a:srgbClr val="EFEFEF"/>
                </a:solidFill>
                <a:latin typeface="Comfortaa"/>
                <a:ea typeface="Comfortaa"/>
                <a:cs typeface="Comfortaa"/>
                <a:sym typeface="Comfortaa"/>
              </a:rPr>
              <a:t>formatting.</a:t>
            </a:r>
            <a:br>
              <a:rPr b="0" lang="en" sz="1600">
                <a:solidFill>
                  <a:srgbClr val="EFEFEF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0" sz="1600">
              <a:solidFill>
                <a:srgbClr val="EFEFE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mfortaa"/>
              <a:buChar char="❖"/>
            </a:pPr>
            <a:r>
              <a:rPr b="0" lang="en" sz="1400">
                <a:solidFill>
                  <a:srgbClr val="EFEFEF"/>
                </a:solidFill>
                <a:latin typeface="Comfortaa"/>
                <a:ea typeface="Comfortaa"/>
                <a:cs typeface="Comfortaa"/>
                <a:sym typeface="Comfortaa"/>
              </a:rPr>
              <a:t>My doc file:</a:t>
            </a:r>
            <a:r>
              <a:rPr b="0" lang="en" sz="14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" sz="1600">
                <a:solidFill>
                  <a:srgbClr val="6FA8DC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Zomato_Analysis</a:t>
            </a:r>
            <a:endParaRPr sz="1600">
              <a:solidFill>
                <a:srgbClr val="6FA8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7" name="Google Shape;187;p28"/>
          <p:cNvSpPr txBox="1"/>
          <p:nvPr>
            <p:ph type="title"/>
          </p:nvPr>
        </p:nvSpPr>
        <p:spPr>
          <a:xfrm>
            <a:off x="514225" y="1574700"/>
            <a:ext cx="6108000" cy="8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500">
                <a:latin typeface="Comfortaa"/>
                <a:ea typeface="Comfortaa"/>
                <a:cs typeface="Comfortaa"/>
                <a:sym typeface="Comfortaa"/>
              </a:rPr>
              <a:t>It’s better to have the analysis well documented in word as well for </a:t>
            </a:r>
            <a:r>
              <a:rPr b="0" lang="en" sz="1500">
                <a:solidFill>
                  <a:srgbClr val="EE0448"/>
                </a:solidFill>
                <a:latin typeface="Comfortaa"/>
                <a:ea typeface="Comfortaa"/>
                <a:cs typeface="Comfortaa"/>
                <a:sym typeface="Comfortaa"/>
              </a:rPr>
              <a:t>quick </a:t>
            </a:r>
            <a:r>
              <a:rPr b="0" lang="en" sz="15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&amp;</a:t>
            </a:r>
            <a:r>
              <a:rPr b="0" lang="en" sz="1500">
                <a:solidFill>
                  <a:srgbClr val="EE0448"/>
                </a:solidFill>
                <a:latin typeface="Comfortaa"/>
                <a:ea typeface="Comfortaa"/>
                <a:cs typeface="Comfortaa"/>
                <a:sym typeface="Comfortaa"/>
              </a:rPr>
              <a:t> specific</a:t>
            </a:r>
            <a:r>
              <a:rPr b="0" lang="en" sz="1500">
                <a:latin typeface="Comfortaa"/>
                <a:ea typeface="Comfortaa"/>
                <a:cs typeface="Comfortaa"/>
                <a:sym typeface="Comfortaa"/>
              </a:rPr>
              <a:t> query from whole dataset.</a:t>
            </a:r>
            <a:endParaRPr b="0" sz="15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493900" y="449650"/>
            <a:ext cx="6543900" cy="7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Conclusion &amp; Suggestion</a:t>
            </a:r>
            <a:endParaRPr sz="5200">
              <a:solidFill>
                <a:srgbClr val="262626"/>
              </a:solidFill>
            </a:endParaRPr>
          </a:p>
        </p:txBody>
      </p:sp>
      <p:sp>
        <p:nvSpPr>
          <p:cNvPr id="193" name="Google Shape;193;p29"/>
          <p:cNvSpPr txBox="1"/>
          <p:nvPr/>
        </p:nvSpPr>
        <p:spPr>
          <a:xfrm>
            <a:off x="493900" y="1404350"/>
            <a:ext cx="8175000" cy="16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omfortaa"/>
              <a:buChar char="●"/>
            </a:pPr>
            <a:r>
              <a:rPr lang="en" sz="16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Promising countries to open new </a:t>
            </a:r>
            <a:r>
              <a:rPr lang="en" sz="16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Restaurants:</a:t>
            </a:r>
            <a:endParaRPr sz="16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mfortaa"/>
              <a:buChar char="-"/>
            </a:pPr>
            <a:r>
              <a:rPr lang="en" sz="11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Australia </a:t>
            </a:r>
            <a:endParaRPr sz="11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mfortaa"/>
              <a:buChar char="-"/>
            </a:pPr>
            <a:r>
              <a:rPr lang="en" sz="11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Canada</a:t>
            </a:r>
            <a:endParaRPr sz="11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mfortaa"/>
              <a:buChar char="-"/>
            </a:pPr>
            <a:r>
              <a:rPr lang="en" sz="11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Turkey</a:t>
            </a:r>
            <a:endParaRPr sz="11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omfortaa"/>
              <a:buChar char="●"/>
            </a:pPr>
            <a:r>
              <a:rPr lang="en" sz="16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Why ? </a:t>
            </a:r>
            <a:endParaRPr sz="16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omfortaa"/>
              <a:buChar char="-"/>
            </a:pPr>
            <a:r>
              <a:rPr lang="en" sz="11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In short, better rating, fewer restaurants, enthusiastic food people in reasonable range of price.</a:t>
            </a:r>
            <a:endParaRPr sz="11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034" y="3895525"/>
            <a:ext cx="4583741" cy="11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7600" y="3235975"/>
            <a:ext cx="3781576" cy="184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493900" y="3235975"/>
            <a:ext cx="45837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●"/>
            </a:pPr>
            <a:r>
              <a:rPr lang="en" sz="16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Detailed stats can be viewed in doc.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7" name="Google Shape;19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1125" y="1797825"/>
            <a:ext cx="3148050" cy="91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/>
        </p:nvSpPr>
        <p:spPr>
          <a:xfrm>
            <a:off x="432900" y="478900"/>
            <a:ext cx="5813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Learning &amp; Improvement</a:t>
            </a:r>
            <a:endParaRPr b="1" sz="3300">
              <a:solidFill>
                <a:srgbClr val="FFFFFF"/>
              </a:solidFill>
            </a:endParaRPr>
          </a:p>
        </p:txBody>
      </p:sp>
      <p:sp>
        <p:nvSpPr>
          <p:cNvPr id="203" name="Google Shape;203;p30"/>
          <p:cNvSpPr txBox="1"/>
          <p:nvPr/>
        </p:nvSpPr>
        <p:spPr>
          <a:xfrm>
            <a:off x="499975" y="1215650"/>
            <a:ext cx="6206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Not every time you make a dish is perfect, especially not the first. You </a:t>
            </a:r>
            <a:r>
              <a:rPr lang="en">
                <a:solidFill>
                  <a:srgbClr val="EE0448"/>
                </a:solidFill>
                <a:latin typeface="Comfortaa"/>
                <a:ea typeface="Comfortaa"/>
                <a:cs typeface="Comfortaa"/>
                <a:sym typeface="Comfortaa"/>
              </a:rPr>
              <a:t>learn</a:t>
            </a: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along the way &amp; keep getting </a:t>
            </a:r>
            <a:r>
              <a:rPr lang="en">
                <a:solidFill>
                  <a:srgbClr val="EE0448"/>
                </a:solidFill>
                <a:latin typeface="Comfortaa"/>
                <a:ea typeface="Comfortaa"/>
                <a:cs typeface="Comfortaa"/>
                <a:sym typeface="Comfortaa"/>
              </a:rPr>
              <a:t>better</a:t>
            </a: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4" name="Google Shape;204;p30"/>
          <p:cNvSpPr txBox="1"/>
          <p:nvPr/>
        </p:nvSpPr>
        <p:spPr>
          <a:xfrm>
            <a:off x="432900" y="1892400"/>
            <a:ext cx="7437600" cy="26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mfortaa"/>
              <a:buChar char="❖"/>
            </a:pPr>
            <a:r>
              <a:rPr b="1" lang="en" sz="1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Concepts learned</a:t>
            </a:r>
            <a:endParaRPr b="1"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omfortaa"/>
              <a:buChar char="●"/>
            </a:pPr>
            <a:r>
              <a:rPr lang="en" sz="1000">
                <a:solidFill>
                  <a:srgbClr val="EFEFEF"/>
                </a:solidFill>
                <a:latin typeface="Comfortaa"/>
                <a:ea typeface="Comfortaa"/>
                <a:cs typeface="Comfortaa"/>
                <a:sym typeface="Comfortaa"/>
              </a:rPr>
              <a:t>Learned the working in excel &amp; advance excel</a:t>
            </a:r>
            <a:endParaRPr sz="1000">
              <a:solidFill>
                <a:srgbClr val="EFEFE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omfortaa"/>
              <a:buChar char="●"/>
            </a:pPr>
            <a:r>
              <a:rPr lang="en" sz="1000">
                <a:solidFill>
                  <a:srgbClr val="EFEFEF"/>
                </a:solidFill>
                <a:latin typeface="Comfortaa"/>
                <a:ea typeface="Comfortaa"/>
                <a:cs typeface="Comfortaa"/>
                <a:sym typeface="Comfortaa"/>
              </a:rPr>
              <a:t>P</a:t>
            </a:r>
            <a:r>
              <a:rPr lang="en" sz="1000">
                <a:solidFill>
                  <a:srgbClr val="EFEFEF"/>
                </a:solidFill>
                <a:latin typeface="Comfortaa"/>
                <a:ea typeface="Comfortaa"/>
                <a:cs typeface="Comfortaa"/>
                <a:sym typeface="Comfortaa"/>
              </a:rPr>
              <a:t>roficiency</a:t>
            </a:r>
            <a:r>
              <a:rPr lang="en" sz="1000">
                <a:solidFill>
                  <a:srgbClr val="EFEFEF"/>
                </a:solidFill>
                <a:latin typeface="Comfortaa"/>
                <a:ea typeface="Comfortaa"/>
                <a:cs typeface="Comfortaa"/>
                <a:sym typeface="Comfortaa"/>
              </a:rPr>
              <a:t> in using </a:t>
            </a:r>
            <a:r>
              <a:rPr lang="en" sz="1000">
                <a:solidFill>
                  <a:srgbClr val="EFEFEF"/>
                </a:solidFill>
                <a:latin typeface="Comfortaa"/>
                <a:ea typeface="Comfortaa"/>
                <a:cs typeface="Comfortaa"/>
                <a:sym typeface="Comfortaa"/>
              </a:rPr>
              <a:t>formulas, pivot tables, charts in various conditions.</a:t>
            </a:r>
            <a:endParaRPr sz="1000">
              <a:solidFill>
                <a:srgbClr val="EFEFE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000"/>
              <a:buFont typeface="Comfortaa"/>
              <a:buChar char="●"/>
            </a:pPr>
            <a:r>
              <a:rPr lang="en" sz="1000">
                <a:solidFill>
                  <a:srgbClr val="EFEFEF"/>
                </a:solidFill>
                <a:latin typeface="Comfortaa"/>
                <a:ea typeface="Comfortaa"/>
                <a:cs typeface="Comfortaa"/>
                <a:sym typeface="Comfortaa"/>
              </a:rPr>
              <a:t>Operation &amp; formatting on raw dataset from scratch.</a:t>
            </a:r>
            <a:endParaRPr sz="1000">
              <a:solidFill>
                <a:srgbClr val="EFEFE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000"/>
              <a:buFont typeface="Comfortaa"/>
              <a:buChar char="●"/>
            </a:pPr>
            <a:r>
              <a:rPr lang="en" sz="1000">
                <a:solidFill>
                  <a:srgbClr val="EFEFEF"/>
                </a:solidFill>
                <a:latin typeface="Comfortaa"/>
                <a:ea typeface="Comfortaa"/>
                <a:cs typeface="Comfortaa"/>
                <a:sym typeface="Comfortaa"/>
              </a:rPr>
              <a:t>Analytical thinking for creating meaningful Insights from data.</a:t>
            </a:r>
            <a:endParaRPr sz="1000">
              <a:solidFill>
                <a:srgbClr val="EFEFE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000"/>
              <a:buFont typeface="Comfortaa"/>
              <a:buChar char="●"/>
            </a:pPr>
            <a:r>
              <a:rPr lang="en" sz="1000">
                <a:solidFill>
                  <a:srgbClr val="EFEFEF"/>
                </a:solidFill>
                <a:latin typeface="Comfortaa"/>
                <a:ea typeface="Comfortaa"/>
                <a:cs typeface="Comfortaa"/>
                <a:sym typeface="Comfortaa"/>
              </a:rPr>
              <a:t>Creating interactive Dashboards.</a:t>
            </a:r>
            <a:endParaRPr sz="1000">
              <a:solidFill>
                <a:srgbClr val="EFEFE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000"/>
              <a:buFont typeface="Comfortaa"/>
              <a:buChar char="●"/>
            </a:pPr>
            <a:r>
              <a:rPr lang="en" sz="1000">
                <a:solidFill>
                  <a:srgbClr val="EFEFEF"/>
                </a:solidFill>
                <a:latin typeface="Comfortaa"/>
                <a:ea typeface="Comfortaa"/>
                <a:cs typeface="Comfortaa"/>
                <a:sym typeface="Comfortaa"/>
              </a:rPr>
              <a:t>Summarizing and writing up insights from data.</a:t>
            </a:r>
            <a:endParaRPr sz="1000">
              <a:solidFill>
                <a:srgbClr val="EFEFE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000"/>
              <a:buFont typeface="Comfortaa"/>
              <a:buChar char="●"/>
            </a:pPr>
            <a:r>
              <a:rPr lang="en" sz="1000">
                <a:solidFill>
                  <a:srgbClr val="EFEFEF"/>
                </a:solidFill>
                <a:latin typeface="Comfortaa"/>
                <a:ea typeface="Comfortaa"/>
                <a:cs typeface="Comfortaa"/>
                <a:sym typeface="Comfortaa"/>
              </a:rPr>
              <a:t>Documentation and presentation of work done on analysis of data.</a:t>
            </a:r>
            <a:endParaRPr sz="1000">
              <a:solidFill>
                <a:srgbClr val="EFEFE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EFEFE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mfortaa"/>
              <a:buChar char="❖"/>
            </a:pPr>
            <a:r>
              <a:rPr b="1" lang="en" sz="1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Areas for Improvement</a:t>
            </a:r>
            <a:endParaRPr b="1"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000"/>
              <a:buFont typeface="Comfortaa"/>
              <a:buChar char="●"/>
            </a:pPr>
            <a:r>
              <a:rPr lang="en" sz="1000" u="sng">
                <a:solidFill>
                  <a:srgbClr val="EFEFEF"/>
                </a:solidFill>
                <a:latin typeface="Comfortaa"/>
                <a:ea typeface="Comfortaa"/>
                <a:cs typeface="Comfortaa"/>
                <a:sym typeface="Comfortaa"/>
              </a:rPr>
              <a:t>Dashboard</a:t>
            </a:r>
            <a:r>
              <a:rPr lang="en" sz="1000">
                <a:solidFill>
                  <a:srgbClr val="EFEFEF"/>
                </a:solidFill>
                <a:latin typeface="Comfortaa"/>
                <a:ea typeface="Comfortaa"/>
                <a:cs typeface="Comfortaa"/>
                <a:sym typeface="Comfortaa"/>
              </a:rPr>
              <a:t>: Still don’t understand why some shapes gets misplaced automatically.</a:t>
            </a:r>
            <a:endParaRPr sz="1000">
              <a:solidFill>
                <a:srgbClr val="EFEFE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000"/>
              <a:buFont typeface="Comfortaa"/>
              <a:buChar char="●"/>
            </a:pPr>
            <a:r>
              <a:rPr lang="en" sz="1000" u="sng">
                <a:solidFill>
                  <a:srgbClr val="EFEFEF"/>
                </a:solidFill>
                <a:latin typeface="Comfortaa"/>
                <a:ea typeface="Comfortaa"/>
                <a:cs typeface="Comfortaa"/>
                <a:sym typeface="Comfortaa"/>
              </a:rPr>
              <a:t>Presentation</a:t>
            </a:r>
            <a:r>
              <a:rPr lang="en" sz="1000">
                <a:solidFill>
                  <a:srgbClr val="EFEFEF"/>
                </a:solidFill>
                <a:latin typeface="Comfortaa"/>
                <a:ea typeface="Comfortaa"/>
                <a:cs typeface="Comfortaa"/>
                <a:sym typeface="Comfortaa"/>
              </a:rPr>
              <a:t>: Takes a good long time thinking of presentation, its theme &amp; formatting, that it gets delayed in execution and becomes hassel.</a:t>
            </a:r>
            <a:endParaRPr sz="1000">
              <a:solidFill>
                <a:srgbClr val="EFEFE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/>
          <p:nvPr/>
        </p:nvSpPr>
        <p:spPr>
          <a:xfrm>
            <a:off x="0" y="3557300"/>
            <a:ext cx="9144000" cy="804600"/>
          </a:xfrm>
          <a:prstGeom prst="roundRect">
            <a:avLst>
              <a:gd fmla="val 16667" name="adj"/>
            </a:avLst>
          </a:prstGeom>
          <a:solidFill>
            <a:srgbClr val="EE04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p31"/>
          <p:cNvSpPr txBox="1"/>
          <p:nvPr/>
        </p:nvSpPr>
        <p:spPr>
          <a:xfrm>
            <a:off x="528750" y="607250"/>
            <a:ext cx="3706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3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pasta la vista</a:t>
            </a:r>
            <a:endParaRPr b="1"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1" name="Google Shape;211;p31"/>
          <p:cNvSpPr txBox="1"/>
          <p:nvPr/>
        </p:nvSpPr>
        <p:spPr>
          <a:xfrm>
            <a:off x="528750" y="1452100"/>
            <a:ext cx="55170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Hopefully you enjoyed analysis as much as I worked making it.</a:t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>
                <a:solidFill>
                  <a:srgbClr val="EE0448"/>
                </a:solidFill>
                <a:latin typeface="Comfortaa"/>
                <a:ea typeface="Comfortaa"/>
                <a:cs typeface="Comfortaa"/>
                <a:sym typeface="Comfortaa"/>
              </a:rPr>
              <a:t>Quick Tip</a:t>
            </a:r>
            <a:r>
              <a:rPr b="1"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 </a:t>
            </a:r>
            <a:r>
              <a:rPr i="1" lang="en" sz="1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If you get bored or stuck in analyzing Zomato dataset,            quickly order something from Zomato. Surely works </a:t>
            </a:r>
            <a:r>
              <a:rPr b="1" i="1" lang="en" sz="13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:)</a:t>
            </a:r>
            <a:endParaRPr b="1" i="1" sz="13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0428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/>
        </p:nvSpPr>
        <p:spPr>
          <a:xfrm>
            <a:off x="969975" y="1341875"/>
            <a:ext cx="7025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1" name="Google Shape;81;p14"/>
          <p:cNvSpPr/>
          <p:nvPr/>
        </p:nvSpPr>
        <p:spPr>
          <a:xfrm>
            <a:off x="126450" y="0"/>
            <a:ext cx="9875100" cy="5143500"/>
          </a:xfrm>
          <a:prstGeom prst="roundRect">
            <a:avLst>
              <a:gd fmla="val 16667" name="adj"/>
            </a:avLst>
          </a:prstGeom>
          <a:solidFill>
            <a:srgbClr val="353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Piece of duct tape sticking a note to the slide" id="82" name="Google Shape;82;p14"/>
          <p:cNvPicPr preferRelativeResize="0"/>
          <p:nvPr/>
        </p:nvPicPr>
        <p:blipFill rotWithShape="1">
          <a:blip r:embed="rId3">
            <a:alphaModFix/>
          </a:blip>
          <a:srcRect b="10011" l="9244" r="2118" t="5926"/>
          <a:stretch/>
        </p:blipFill>
        <p:spPr>
          <a:xfrm rot="154829">
            <a:off x="3244793" y="-124897"/>
            <a:ext cx="2654413" cy="942947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 txBox="1"/>
          <p:nvPr/>
        </p:nvSpPr>
        <p:spPr>
          <a:xfrm>
            <a:off x="969975" y="1058525"/>
            <a:ext cx="49491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 </a:t>
            </a:r>
            <a:r>
              <a:rPr lang="en" sz="3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flavorful</a:t>
            </a:r>
            <a:r>
              <a:rPr lang="en" sz="3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adventure with </a:t>
            </a:r>
            <a:r>
              <a:rPr b="1" lang="en" sz="3400">
                <a:solidFill>
                  <a:srgbClr val="EE0448"/>
                </a:solidFill>
                <a:latin typeface="Comfortaa"/>
                <a:ea typeface="Comfortaa"/>
                <a:cs typeface="Comfortaa"/>
                <a:sym typeface="Comfortaa"/>
              </a:rPr>
              <a:t>Zomato</a:t>
            </a:r>
            <a:endParaRPr b="1" sz="3400">
              <a:solidFill>
                <a:srgbClr val="EE0448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4" name="Google Shape;84;p14"/>
          <p:cNvSpPr txBox="1"/>
          <p:nvPr/>
        </p:nvSpPr>
        <p:spPr>
          <a:xfrm>
            <a:off x="4572000" y="2571750"/>
            <a:ext cx="39825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Like a well-seasoned recipe, Zomato has blended </a:t>
            </a:r>
            <a:r>
              <a:rPr lang="en" sz="1800">
                <a:solidFill>
                  <a:srgbClr val="EE0448"/>
                </a:solidFill>
                <a:latin typeface="Comfortaa"/>
                <a:ea typeface="Comfortaa"/>
                <a:cs typeface="Comfortaa"/>
                <a:sym typeface="Comfortaa"/>
              </a:rPr>
              <a:t>technology and taste</a:t>
            </a:r>
            <a:r>
              <a:rPr lang="en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to curate a delightful experience for tech &amp; especially food enthusiasts across the Nation and beyond.</a:t>
            </a:r>
            <a:endParaRPr sz="2600">
              <a:solidFill>
                <a:srgbClr val="FFFFFF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0428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/>
          <p:nvPr/>
        </p:nvSpPr>
        <p:spPr>
          <a:xfrm rot="5400000">
            <a:off x="4278625" y="-730850"/>
            <a:ext cx="612900" cy="9377100"/>
          </a:xfrm>
          <a:prstGeom prst="roundRect">
            <a:avLst>
              <a:gd fmla="val 16667" name="adj"/>
            </a:avLst>
          </a:prstGeom>
          <a:solidFill>
            <a:srgbClr val="262626"/>
          </a:solidFill>
          <a:ln cap="flat" cmpd="sng" w="228600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Piece of duct tape sticking a note to the slide" id="217" name="Google Shape;217;p32"/>
          <p:cNvPicPr preferRelativeResize="0"/>
          <p:nvPr/>
        </p:nvPicPr>
        <p:blipFill rotWithShape="1">
          <a:blip r:embed="rId3">
            <a:alphaModFix/>
          </a:blip>
          <a:srcRect b="10011" l="9244" r="2118" t="5926"/>
          <a:stretch/>
        </p:blipFill>
        <p:spPr>
          <a:xfrm rot="293875">
            <a:off x="2528473" y="-196347"/>
            <a:ext cx="3761403" cy="1335292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2"/>
          <p:cNvSpPr txBox="1"/>
          <p:nvPr>
            <p:ph idx="4294967295" type="body"/>
          </p:nvPr>
        </p:nvSpPr>
        <p:spPr>
          <a:xfrm>
            <a:off x="2543325" y="1622725"/>
            <a:ext cx="3731700" cy="8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i="1" lang="en" sz="4800">
                <a:solidFill>
                  <a:srgbClr val="F3F3F3"/>
                </a:solidFill>
                <a:latin typeface="Lexend Black"/>
                <a:ea typeface="Lexend Black"/>
                <a:cs typeface="Lexend Black"/>
                <a:sym typeface="Lexend Black"/>
              </a:rPr>
              <a:t>thank you</a:t>
            </a:r>
            <a:endParaRPr i="1" sz="4800" u="sng">
              <a:solidFill>
                <a:srgbClr val="F3F3F3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/>
        </p:nvSpPr>
        <p:spPr>
          <a:xfrm>
            <a:off x="382325" y="565375"/>
            <a:ext cx="6122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 Glimpse before Diving in</a:t>
            </a:r>
            <a:endParaRPr b="1" sz="3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55200" y="1696375"/>
            <a:ext cx="90336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28600" rtl="0" algn="ctr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" sz="1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Zomato</a:t>
            </a:r>
            <a:r>
              <a:rPr lang="en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, launched in 2008, has evolved from a simple restaurant listing platform to a </a:t>
            </a:r>
            <a:r>
              <a:rPr lang="en" sz="1600">
                <a:solidFill>
                  <a:srgbClr val="EE0448"/>
                </a:solidFill>
                <a:latin typeface="Comfortaa"/>
                <a:ea typeface="Comfortaa"/>
                <a:cs typeface="Comfortaa"/>
                <a:sym typeface="Comfortaa"/>
              </a:rPr>
              <a:t>global food powerhouse</a:t>
            </a:r>
            <a:r>
              <a:rPr lang="en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. With operations in over 15 countries, it connects millions of users with </a:t>
            </a:r>
            <a:r>
              <a:rPr lang="en" sz="1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diverse</a:t>
            </a:r>
            <a:r>
              <a:rPr lang="en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restaurants, offering services like online ordering, delivery, table reservations, and even grocery delivery. Think of it as a </a:t>
            </a:r>
            <a:r>
              <a:rPr lang="en" sz="1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universal guide</a:t>
            </a:r>
            <a:r>
              <a:rPr lang="en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and connector for all things food, navigating users through a vast culinary landscape while helping restaurants reach new audiences. As they embark on ambitious </a:t>
            </a:r>
            <a:r>
              <a:rPr lang="en" sz="1600">
                <a:solidFill>
                  <a:srgbClr val="EE0448"/>
                </a:solidFill>
                <a:latin typeface="Comfortaa"/>
                <a:ea typeface="Comfortaa"/>
                <a:cs typeface="Comfortaa"/>
                <a:sym typeface="Comfortaa"/>
              </a:rPr>
              <a:t>global expansion</a:t>
            </a:r>
            <a:r>
              <a:rPr lang="en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plans, understanding user preferences, local trends, and navigating the competitive landscape will be key.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/>
        </p:nvSpPr>
        <p:spPr>
          <a:xfrm>
            <a:off x="491075" y="630625"/>
            <a:ext cx="4545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Problem Statement</a:t>
            </a:r>
            <a:endParaRPr b="1" sz="3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491075" y="1617450"/>
            <a:ext cx="48396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You are hired as a consultant data analyst by zomato where the team is looking for expansion and opening restaurants. </a:t>
            </a:r>
            <a:endParaRPr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Your task is to come up with </a:t>
            </a:r>
            <a:r>
              <a:rPr lang="en" sz="1600">
                <a:solidFill>
                  <a:srgbClr val="EE0448"/>
                </a:solidFill>
                <a:latin typeface="Comfortaa"/>
                <a:ea typeface="Comfortaa"/>
                <a:cs typeface="Comfortaa"/>
                <a:sym typeface="Comfortaa"/>
              </a:rPr>
              <a:t>strategies</a:t>
            </a:r>
            <a:r>
              <a:rPr lang="en" sz="160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rPr>
              <a:t>/</a:t>
            </a:r>
            <a:r>
              <a:rPr lang="en" sz="1600">
                <a:solidFill>
                  <a:srgbClr val="EE0448"/>
                </a:solidFill>
                <a:latin typeface="Comfortaa"/>
                <a:ea typeface="Comfortaa"/>
                <a:cs typeface="Comfortaa"/>
                <a:sym typeface="Comfortaa"/>
              </a:rPr>
              <a:t>suggestions</a:t>
            </a:r>
            <a:r>
              <a:rPr lang="en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about opening newer restaurants.</a:t>
            </a:r>
            <a:endParaRPr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3">
            <a:alphaModFix amt="81000"/>
          </a:blip>
          <a:stretch>
            <a:fillRect/>
          </a:stretch>
        </p:blipFill>
        <p:spPr>
          <a:xfrm>
            <a:off x="6270816" y="739375"/>
            <a:ext cx="2873183" cy="215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475525" y="204900"/>
            <a:ext cx="6834600" cy="1158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200">
                <a:latin typeface="Comfortaa"/>
                <a:ea typeface="Comfortaa"/>
                <a:cs typeface="Comfortaa"/>
                <a:sym typeface="Comfortaa"/>
              </a:rPr>
              <a:t>Let’s dive into the </a:t>
            </a:r>
            <a:r>
              <a:rPr lang="en" sz="3200">
                <a:solidFill>
                  <a:srgbClr val="EE0448"/>
                </a:solidFill>
                <a:latin typeface="Comfortaa"/>
                <a:ea typeface="Comfortaa"/>
                <a:cs typeface="Comfortaa"/>
                <a:sym typeface="Comfortaa"/>
              </a:rPr>
              <a:t>data</a:t>
            </a:r>
            <a:r>
              <a:rPr b="0" lang="en" sz="3200">
                <a:latin typeface="Comfortaa"/>
                <a:ea typeface="Comfortaa"/>
                <a:cs typeface="Comfortaa"/>
                <a:sym typeface="Comfortaa"/>
              </a:rPr>
              <a:t> feast</a:t>
            </a:r>
            <a:r>
              <a:rPr lang="en" sz="3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!</a:t>
            </a:r>
            <a:r>
              <a:rPr b="0" i="1" lang="en" sz="1600"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0" i="1"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1" lang="en" sz="1600">
                <a:latin typeface="Comfortaa"/>
                <a:ea typeface="Comfortaa"/>
                <a:cs typeface="Comfortaa"/>
                <a:sym typeface="Comfortaa"/>
              </a:rPr>
            </a:br>
            <a:endParaRPr b="0" i="1"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96400"/>
            <a:ext cx="2407999" cy="184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2494200" y="3907975"/>
            <a:ext cx="4894500" cy="1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EE0448"/>
                </a:solidFill>
                <a:latin typeface="Comfortaa"/>
                <a:ea typeface="Comfortaa"/>
                <a:cs typeface="Comfortaa"/>
                <a:sym typeface="Comfortaa"/>
              </a:rPr>
              <a:t>Hungry ?</a:t>
            </a:r>
            <a:r>
              <a:rPr i="1" lang="en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i="1" lang="en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Your data and it’s analysis has been prepared.</a:t>
            </a:r>
            <a:r>
              <a:rPr i="1" lang="en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i="1"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i="1" lang="en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So let’s just get into it</a:t>
            </a:r>
            <a:r>
              <a:rPr i="1" lang="en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!</a:t>
            </a:r>
            <a:endParaRPr i="1"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554100" y="1363800"/>
            <a:ext cx="68346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Zomato’s dataset of restaurants and foods is deliciously vast.</a:t>
            </a:r>
            <a:r>
              <a:rPr lang="en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My Excel</a:t>
            </a:r>
            <a:r>
              <a:rPr lang="en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sheet </a:t>
            </a:r>
            <a:r>
              <a:rPr b="1" lang="en" sz="1600">
                <a:solidFill>
                  <a:srgbClr val="93C47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Zomato_Analysis</a:t>
            </a:r>
            <a:r>
              <a:rPr lang="en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serve as the backstage pass, unveiling the intricate </a:t>
            </a:r>
            <a:r>
              <a:rPr lang="en" sz="1600">
                <a:solidFill>
                  <a:srgbClr val="EE0448"/>
                </a:solidFill>
                <a:latin typeface="Comfortaa"/>
                <a:ea typeface="Comfortaa"/>
                <a:cs typeface="Comfortaa"/>
                <a:sym typeface="Comfortaa"/>
              </a:rPr>
              <a:t>flavors and trends</a:t>
            </a:r>
            <a:r>
              <a:rPr lang="en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discussed in this presentation.</a:t>
            </a:r>
            <a:endParaRPr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462875" y="587650"/>
            <a:ext cx="32076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400">
                <a:latin typeface="Comfortaa"/>
                <a:ea typeface="Comfortaa"/>
                <a:cs typeface="Comfortaa"/>
                <a:sym typeface="Comfortaa"/>
              </a:rPr>
              <a:t>Raw to Ready</a:t>
            </a:r>
            <a:endParaRPr sz="3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3670475" y="1536375"/>
            <a:ext cx="5464200" cy="29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rPr>
              <a:t>Okay so what do we do when we wanna make a dish ?</a:t>
            </a:r>
            <a:endParaRPr sz="1500">
              <a:solidFill>
                <a:srgbClr val="F3F3F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We get the raw vegetables/items that we </a:t>
            </a:r>
            <a:r>
              <a:rPr lang="en" sz="1500">
                <a:solidFill>
                  <a:srgbClr val="EE0448"/>
                </a:solidFill>
                <a:latin typeface="Comfortaa"/>
                <a:ea typeface="Comfortaa"/>
                <a:cs typeface="Comfortaa"/>
                <a:sym typeface="Comfortaa"/>
              </a:rPr>
              <a:t>clean</a:t>
            </a:r>
            <a:r>
              <a:rPr lang="en" sz="15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,</a:t>
            </a:r>
            <a:r>
              <a:rPr lang="en" sz="1500">
                <a:solidFill>
                  <a:srgbClr val="EE0448"/>
                </a:solidFill>
                <a:latin typeface="Comfortaa"/>
                <a:ea typeface="Comfortaa"/>
                <a:cs typeface="Comfortaa"/>
                <a:sym typeface="Comfortaa"/>
              </a:rPr>
              <a:t> cut </a:t>
            </a:r>
            <a:r>
              <a:rPr lang="en" sz="15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&amp;</a:t>
            </a:r>
            <a:r>
              <a:rPr lang="en" sz="1500">
                <a:solidFill>
                  <a:srgbClr val="EE0448"/>
                </a:solidFill>
                <a:latin typeface="Comfortaa"/>
                <a:ea typeface="Comfortaa"/>
                <a:cs typeface="Comfortaa"/>
                <a:sym typeface="Comfortaa"/>
              </a:rPr>
              <a:t> organise</a:t>
            </a:r>
            <a:r>
              <a:rPr lang="en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stuffs, isn’t it ?</a:t>
            </a:r>
            <a:endParaRPr sz="1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Similarly, we have cleaned and </a:t>
            </a:r>
            <a:r>
              <a:rPr lang="en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organized</a:t>
            </a:r>
            <a:r>
              <a:rPr lang="en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our raw dataset </a:t>
            </a:r>
            <a:r>
              <a:rPr lang="en" sz="1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for</a:t>
            </a:r>
            <a:r>
              <a:rPr lang="en" sz="1600">
                <a:solidFill>
                  <a:srgbClr val="EE0448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" sz="1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better</a:t>
            </a:r>
            <a:r>
              <a:rPr lang="en" sz="1600">
                <a:solidFill>
                  <a:srgbClr val="EE0448"/>
                </a:solidFill>
                <a:latin typeface="Comfortaa"/>
                <a:ea typeface="Comfortaa"/>
                <a:cs typeface="Comfortaa"/>
                <a:sym typeface="Comfortaa"/>
              </a:rPr>
              <a:t> readability</a:t>
            </a:r>
            <a:r>
              <a:rPr lang="en" sz="1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,</a:t>
            </a:r>
            <a:r>
              <a:rPr lang="en" sz="1600">
                <a:solidFill>
                  <a:srgbClr val="EE0448"/>
                </a:solidFill>
                <a:latin typeface="Comfortaa"/>
                <a:ea typeface="Comfortaa"/>
                <a:cs typeface="Comfortaa"/>
                <a:sym typeface="Comfortaa"/>
              </a:rPr>
              <a:t> operations </a:t>
            </a:r>
            <a:r>
              <a:rPr lang="en" sz="1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&amp;</a:t>
            </a:r>
            <a:r>
              <a:rPr lang="en" sz="1600">
                <a:solidFill>
                  <a:srgbClr val="EE0448"/>
                </a:solidFill>
                <a:latin typeface="Comfortaa"/>
                <a:ea typeface="Comfortaa"/>
                <a:cs typeface="Comfortaa"/>
                <a:sym typeface="Comfortaa"/>
              </a:rPr>
              <a:t> analysis</a:t>
            </a:r>
            <a:r>
              <a:rPr lang="en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And now we are </a:t>
            </a:r>
            <a:r>
              <a:rPr lang="en" sz="15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ready</a:t>
            </a:r>
            <a:r>
              <a:rPr lang="en" sz="1500">
                <a:solidFill>
                  <a:srgbClr val="EE0448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" sz="15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to cook</a:t>
            </a:r>
            <a:r>
              <a:rPr lang="en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…</a:t>
            </a:r>
            <a:endParaRPr sz="1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3">
            <a:alphaModFix amt="61000"/>
          </a:blip>
          <a:stretch>
            <a:fillRect/>
          </a:stretch>
        </p:blipFill>
        <p:spPr>
          <a:xfrm>
            <a:off x="0" y="3004066"/>
            <a:ext cx="3207601" cy="213943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/>
        </p:nvSpPr>
        <p:spPr>
          <a:xfrm>
            <a:off x="491075" y="685000"/>
            <a:ext cx="386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What did we do ?</a:t>
            </a:r>
            <a:endParaRPr b="1" sz="3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491075" y="1623425"/>
            <a:ext cx="6427200" cy="28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Char char="❖"/>
            </a:pPr>
            <a:r>
              <a:rPr lang="en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Fixed the inconsistent values </a:t>
            </a:r>
            <a:br>
              <a:rPr lang="en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 sz="1000">
                <a:solidFill>
                  <a:srgbClr val="EFEFEF"/>
                </a:solidFill>
                <a:latin typeface="Comfortaa"/>
                <a:ea typeface="Comfortaa"/>
                <a:cs typeface="Comfortaa"/>
                <a:sym typeface="Comfortaa"/>
              </a:rPr>
              <a:t>DateKey format &amp; City Names</a:t>
            </a:r>
            <a:br>
              <a:rPr lang="en" sz="100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sz="1000">
              <a:solidFill>
                <a:srgbClr val="F3F3F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mfortaa"/>
              <a:buChar char="❖"/>
            </a:pPr>
            <a:r>
              <a:rPr lang="en" sz="1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Filled missing values</a:t>
            </a:r>
            <a:br>
              <a:rPr lang="en" sz="1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 sz="1000">
                <a:solidFill>
                  <a:srgbClr val="EFEFEF"/>
                </a:solidFill>
                <a:latin typeface="Comfortaa"/>
                <a:ea typeface="Comfortaa"/>
                <a:cs typeface="Comfortaa"/>
                <a:sym typeface="Comfortaa"/>
              </a:rPr>
              <a:t>Filled with ‘</a:t>
            </a:r>
            <a:r>
              <a:rPr b="1" lang="en" sz="1000">
                <a:solidFill>
                  <a:srgbClr val="EFEFEF"/>
                </a:solidFill>
                <a:latin typeface="Comfortaa"/>
                <a:ea typeface="Comfortaa"/>
                <a:cs typeface="Comfortaa"/>
                <a:sym typeface="Comfortaa"/>
              </a:rPr>
              <a:t>No Data</a:t>
            </a:r>
            <a:r>
              <a:rPr lang="en" sz="1000">
                <a:solidFill>
                  <a:srgbClr val="EFEFEF"/>
                </a:solidFill>
                <a:latin typeface="Comfortaa"/>
                <a:ea typeface="Comfortaa"/>
                <a:cs typeface="Comfortaa"/>
                <a:sym typeface="Comfortaa"/>
              </a:rPr>
              <a:t>’ in Cuisine section</a:t>
            </a:r>
            <a:br>
              <a:rPr lang="en" sz="1000">
                <a:solidFill>
                  <a:srgbClr val="EFEFEF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sz="1000">
              <a:solidFill>
                <a:srgbClr val="EFEFE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mfortaa"/>
              <a:buChar char="❖"/>
            </a:pPr>
            <a:r>
              <a:rPr lang="en" sz="1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Generated new/hidden data</a:t>
            </a:r>
            <a:br>
              <a:rPr lang="en" sz="1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 sz="1000">
                <a:solidFill>
                  <a:srgbClr val="EFEFEF"/>
                </a:solidFill>
                <a:latin typeface="Comfortaa"/>
                <a:ea typeface="Comfortaa"/>
                <a:cs typeface="Comfortaa"/>
                <a:sym typeface="Comfortaa"/>
              </a:rPr>
              <a:t>Generated Year, Month from DateKey column,  Converted costs in Rupees with </a:t>
            </a:r>
            <a:r>
              <a:rPr lang="en" sz="1000">
                <a:solidFill>
                  <a:srgbClr val="EFEFEF"/>
                </a:solidFill>
                <a:latin typeface="Comfortaa"/>
                <a:ea typeface="Comfortaa"/>
                <a:cs typeface="Comfortaa"/>
                <a:sym typeface="Comfortaa"/>
              </a:rPr>
              <a:t>creation of separate </a:t>
            </a:r>
            <a:r>
              <a:rPr b="1" lang="en" sz="1000" u="sng">
                <a:solidFill>
                  <a:srgbClr val="EFEFEF"/>
                </a:solidFill>
                <a:latin typeface="Comfortaa"/>
                <a:ea typeface="Comfortaa"/>
                <a:cs typeface="Comfortaa"/>
                <a:sym typeface="Comfortaa"/>
              </a:rPr>
              <a:t>CoversionTable</a:t>
            </a:r>
            <a:r>
              <a:rPr lang="en" sz="1000">
                <a:solidFill>
                  <a:srgbClr val="EFEFEF"/>
                </a:solidFill>
                <a:latin typeface="Comfortaa"/>
                <a:ea typeface="Comfortaa"/>
                <a:cs typeface="Comfortaa"/>
                <a:sym typeface="Comfortaa"/>
              </a:rPr>
              <a:t> sheet</a:t>
            </a:r>
            <a:r>
              <a:rPr lang="en" sz="1000">
                <a:solidFill>
                  <a:srgbClr val="EFEFEF"/>
                </a:solidFill>
                <a:latin typeface="Comfortaa"/>
                <a:ea typeface="Comfortaa"/>
                <a:cs typeface="Comfortaa"/>
                <a:sym typeface="Comfortaa"/>
              </a:rPr>
              <a:t>, Split Primary Cuisine from all Cuisines</a:t>
            </a:r>
            <a:br>
              <a:rPr lang="en" sz="1000">
                <a:solidFill>
                  <a:srgbClr val="EFEFEF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sz="1000">
              <a:solidFill>
                <a:srgbClr val="EFEFE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mfortaa"/>
              <a:buChar char="❖"/>
            </a:pPr>
            <a:r>
              <a:rPr lang="en" sz="1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Moved and Organised data</a:t>
            </a:r>
            <a:br>
              <a:rPr lang="en" sz="1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 sz="1000">
                <a:solidFill>
                  <a:srgbClr val="EFEFEF"/>
                </a:solidFill>
                <a:latin typeface="Comfortaa"/>
                <a:ea typeface="Comfortaa"/>
                <a:cs typeface="Comfortaa"/>
                <a:sym typeface="Comfortaa"/>
              </a:rPr>
              <a:t>Moved &amp; Grouped columns accordingly to make data more readable and get </a:t>
            </a:r>
            <a:r>
              <a:rPr lang="en" sz="1000">
                <a:solidFill>
                  <a:srgbClr val="EFEFEF"/>
                </a:solidFill>
                <a:latin typeface="Comfortaa"/>
                <a:ea typeface="Comfortaa"/>
                <a:cs typeface="Comfortaa"/>
                <a:sym typeface="Comfortaa"/>
              </a:rPr>
              <a:t>necessary</a:t>
            </a:r>
            <a:r>
              <a:rPr lang="en" sz="1000">
                <a:solidFill>
                  <a:srgbClr val="EFEFEF"/>
                </a:solidFill>
                <a:latin typeface="Comfortaa"/>
                <a:ea typeface="Comfortaa"/>
                <a:cs typeface="Comfortaa"/>
                <a:sym typeface="Comfortaa"/>
              </a:rPr>
              <a:t> information in one page.</a:t>
            </a:r>
            <a:endParaRPr sz="1000">
              <a:solidFill>
                <a:srgbClr val="F3F3F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900" y="204975"/>
            <a:ext cx="8783227" cy="471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466375" y="597650"/>
            <a:ext cx="4286400" cy="7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Comfortaa"/>
                <a:ea typeface="Comfortaa"/>
                <a:cs typeface="Comfortaa"/>
                <a:sym typeface="Comfortaa"/>
              </a:rPr>
              <a:t>Cook by the Book</a:t>
            </a:r>
            <a:endParaRPr/>
          </a:p>
        </p:txBody>
      </p:sp>
      <p:sp>
        <p:nvSpPr>
          <p:cNvPr id="129" name="Google Shape;129;p21"/>
          <p:cNvSpPr txBox="1"/>
          <p:nvPr/>
        </p:nvSpPr>
        <p:spPr>
          <a:xfrm>
            <a:off x="466375" y="1373525"/>
            <a:ext cx="5569800" cy="27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What do we do now ? </a:t>
            </a:r>
            <a:r>
              <a:rPr lang="en" sz="1500">
                <a:solidFill>
                  <a:srgbClr val="EE0448"/>
                </a:solidFill>
                <a:latin typeface="Comfortaa"/>
                <a:ea typeface="Comfortaa"/>
                <a:cs typeface="Comfortaa"/>
                <a:sym typeface="Comfortaa"/>
              </a:rPr>
              <a:t>We Cook</a:t>
            </a:r>
            <a:r>
              <a:rPr b="1" lang="en" sz="1500">
                <a:solidFill>
                  <a:srgbClr val="EE0448"/>
                </a:solidFill>
                <a:latin typeface="Comfortaa"/>
                <a:ea typeface="Comfortaa"/>
                <a:cs typeface="Comfortaa"/>
                <a:sym typeface="Comfortaa"/>
              </a:rPr>
              <a:t>!</a:t>
            </a:r>
            <a:endParaRPr b="1" sz="1500">
              <a:solidFill>
                <a:srgbClr val="EE0448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Char char="❖"/>
            </a:pPr>
            <a:r>
              <a:rPr lang="en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Created pivot tables</a:t>
            </a:r>
            <a:br>
              <a:rPr lang="en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 sz="1000">
                <a:solidFill>
                  <a:srgbClr val="EFEFEF"/>
                </a:solidFill>
                <a:latin typeface="Comfortaa"/>
                <a:ea typeface="Comfortaa"/>
                <a:cs typeface="Comfortaa"/>
                <a:sym typeface="Comfortaa"/>
              </a:rPr>
              <a:t>Created multiple pivot tables to get diverse insights. </a:t>
            </a:r>
            <a:r>
              <a:rPr lang="en" sz="1000" u="sng">
                <a:solidFill>
                  <a:srgbClr val="EFEFEF"/>
                </a:solidFill>
                <a:latin typeface="Comfortaa"/>
                <a:ea typeface="Comfortaa"/>
                <a:cs typeface="Comfortaa"/>
                <a:sym typeface="Comfortaa"/>
              </a:rPr>
              <a:t>Two main pivot tables</a:t>
            </a:r>
            <a:r>
              <a:rPr lang="en" sz="1000">
                <a:solidFill>
                  <a:srgbClr val="EFEFEF"/>
                </a:solidFill>
                <a:latin typeface="Comfortaa"/>
                <a:ea typeface="Comfortaa"/>
                <a:cs typeface="Comfortaa"/>
                <a:sym typeface="Comfortaa"/>
              </a:rPr>
              <a:t>: </a:t>
            </a:r>
            <a:r>
              <a:rPr b="1" lang="en" sz="1000">
                <a:solidFill>
                  <a:srgbClr val="EFEFEF"/>
                </a:solidFill>
                <a:latin typeface="Comfortaa"/>
                <a:ea typeface="Comfortaa"/>
                <a:cs typeface="Comfortaa"/>
                <a:sym typeface="Comfortaa"/>
              </a:rPr>
              <a:t>Global </a:t>
            </a:r>
            <a:r>
              <a:rPr lang="en" sz="1000">
                <a:solidFill>
                  <a:srgbClr val="EFEFEF"/>
                </a:solidFill>
                <a:latin typeface="Comfortaa"/>
                <a:ea typeface="Comfortaa"/>
                <a:cs typeface="Comfortaa"/>
                <a:sym typeface="Comfortaa"/>
              </a:rPr>
              <a:t>&amp;</a:t>
            </a:r>
            <a:r>
              <a:rPr b="1" lang="en" sz="1000">
                <a:solidFill>
                  <a:srgbClr val="EFEFEF"/>
                </a:solidFill>
                <a:latin typeface="Comfortaa"/>
                <a:ea typeface="Comfortaa"/>
                <a:cs typeface="Comfortaa"/>
                <a:sym typeface="Comfortaa"/>
              </a:rPr>
              <a:t> Indian</a:t>
            </a:r>
            <a:r>
              <a:rPr lang="en" sz="1000">
                <a:solidFill>
                  <a:srgbClr val="EFEFEF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br>
              <a:rPr lang="en" sz="1000">
                <a:solidFill>
                  <a:srgbClr val="EFEFEF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sz="1000">
              <a:solidFill>
                <a:srgbClr val="EFEFE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Char char="❖"/>
            </a:pPr>
            <a:r>
              <a:rPr lang="en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Created visualization charts</a:t>
            </a:r>
            <a:br>
              <a:rPr lang="en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Created suitable visualization charts from those pivot tables.</a:t>
            </a:r>
            <a:br>
              <a:rPr lang="en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sz="1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Char char="❖"/>
            </a:pPr>
            <a:r>
              <a:rPr lang="en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By the book</a:t>
            </a:r>
            <a:br>
              <a:rPr lang="en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Created pivot tables and suitable charts as asked for </a:t>
            </a:r>
            <a:endParaRPr sz="1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objective &amp; subjective problems in document, with proper formatting.</a:t>
            </a:r>
            <a:endParaRPr sz="1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6141550" y="2891650"/>
            <a:ext cx="3002450" cy="225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